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"/>
  </p:notesMasterIdLst>
  <p:sldIdLst>
    <p:sldId id="304" r:id="rId5"/>
    <p:sldId id="257" r:id="rId6"/>
    <p:sldId id="258" r:id="rId7"/>
  </p:sldIdLst>
  <p:sldSz cx="12192000" cy="6858000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4B9B"/>
    <a:srgbClr val="FF7701"/>
    <a:srgbClr val="893FFF"/>
    <a:srgbClr val="000000"/>
    <a:srgbClr val="FFF8F8"/>
    <a:srgbClr val="3D00F3"/>
    <a:srgbClr val="2116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14"/>
    <p:restoredTop sz="94762"/>
  </p:normalViewPr>
  <p:slideViewPr>
    <p:cSldViewPr snapToGrid="0">
      <p:cViewPr varScale="1">
        <p:scale>
          <a:sx n="117" d="100"/>
          <a:sy n="117" d="100"/>
        </p:scale>
        <p:origin x="3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gi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412C9-15D9-464D-BD3F-7FF925D7049D}" type="datetimeFigureOut">
              <a:rPr lang="ru-BY" smtClean="0"/>
              <a:t>9/6/25</a:t>
            </a:fld>
            <a:endParaRPr lang="ru-BY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BY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E7701-4F5F-9A42-A6D8-715C96A76ED4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14392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E7701-4F5F-9A42-A6D8-715C96A76ED4}" type="slidenum">
              <a:rPr lang="ru-BY" smtClean="0"/>
              <a:t>1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914533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49895"/>
            <a:ext cx="3594735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4400" b="0" i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0D61D9-9731-8186-95AA-51476D66CB4B}"/>
              </a:ext>
            </a:extLst>
          </p:cNvPr>
          <p:cNvSpPr txBox="1"/>
          <p:nvPr userDrawn="1"/>
        </p:nvSpPr>
        <p:spPr>
          <a:xfrm>
            <a:off x="5347504" y="5440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972D32-7BCF-9EB0-75C8-BB38050A5CA6}"/>
              </a:ext>
            </a:extLst>
          </p:cNvPr>
          <p:cNvSpPr txBox="1"/>
          <p:nvPr userDrawn="1"/>
        </p:nvSpPr>
        <p:spPr>
          <a:xfrm>
            <a:off x="2468880" y="45948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EEC273-7CAC-7C15-868B-28A9C6EDDC40}"/>
              </a:ext>
            </a:extLst>
          </p:cNvPr>
          <p:cNvSpPr txBox="1"/>
          <p:nvPr userDrawn="1"/>
        </p:nvSpPr>
        <p:spPr>
          <a:xfrm>
            <a:off x="3680460" y="115443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6A3BBA-2537-1F2A-E513-72E87DD9F877}"/>
              </a:ext>
            </a:extLst>
          </p:cNvPr>
          <p:cNvSpPr txBox="1"/>
          <p:nvPr userDrawn="1"/>
        </p:nvSpPr>
        <p:spPr>
          <a:xfrm>
            <a:off x="8275320" y="74523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66C336-B3EB-5431-F2C8-8194DE10C16F}"/>
              </a:ext>
            </a:extLst>
          </p:cNvPr>
          <p:cNvSpPr txBox="1"/>
          <p:nvPr userDrawn="1"/>
        </p:nvSpPr>
        <p:spPr>
          <a:xfrm>
            <a:off x="8202706" y="738243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9A0B4-C02E-CCDB-178E-E7E4163E6511}"/>
              </a:ext>
            </a:extLst>
          </p:cNvPr>
          <p:cNvSpPr txBox="1"/>
          <p:nvPr userDrawn="1"/>
        </p:nvSpPr>
        <p:spPr>
          <a:xfrm>
            <a:off x="9897035" y="743622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233A9D08-4D91-035A-EDFC-E3AABEBA648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66051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B91DBAA-796B-1BBB-9E0F-CBDF4B44CC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01976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B428555B-4406-F151-0BA2-EF04F3E5C7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22253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C612B946-DEF0-249F-14DD-727771F456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566051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A7252B30-9330-6FAD-24E1-0E366DC5B2B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01976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202973A8-FC53-16C7-393B-4D32A1DD8BA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22253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DB5D3615-C2D3-32B1-7825-644AC03162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6050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0C7EA2E2-62A3-FD0A-D52E-2FE4F8C5C60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27359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2</a:t>
            </a:r>
            <a:endParaRPr lang="en-US"/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6C45BFD4-5D5F-F1B7-DA9C-7AF104C8CD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93665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3</a:t>
            </a:r>
            <a:endParaRPr lang="en-US"/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EF9B8CE2-0016-5B71-EFC0-5A7EFB271FF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66050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4</a:t>
            </a:r>
            <a:endParaRPr lang="en-US"/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026AA915-3C42-F7B0-638C-0FA18D7A70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27359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5</a:t>
            </a:r>
            <a:endParaRPr lang="en-US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3718F328-9B4E-B175-DAB4-D467073941A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793665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6</a:t>
            </a:r>
            <a:endParaRPr lang="en-US"/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15102854-D538-4738-CBAC-DB5BE0B04631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759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6639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heme" Target="../theme/theme1.xml"/><Relationship Id="rId7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6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46FB82-6C36-3FF7-E661-C10E70D15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365125"/>
            <a:ext cx="10716318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B23A9A-B15D-3187-CB07-56064707E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841" y="1825625"/>
            <a:ext cx="107163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113743-2473-120D-D1E8-D847C19422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3159" y="6356350"/>
            <a:ext cx="38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6F025E7B-B780-7C4E-BABA-491D713671E3}" type="slidenum">
              <a:rPr lang="ru-BY" smtClean="0"/>
              <a:pPr/>
              <a:t>‹#›</a:t>
            </a:fld>
            <a:endParaRPr lang="ru-BY"/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1B71D325-382B-0EE8-86F0-9A83D6358715}"/>
              </a:ext>
            </a:extLst>
          </p:cNvPr>
          <p:cNvSpPr txBox="1">
            <a:spLocks/>
          </p:cNvSpPr>
          <p:nvPr userDrawn="1"/>
        </p:nvSpPr>
        <p:spPr>
          <a:xfrm>
            <a:off x="4038600" y="6402388"/>
            <a:ext cx="6934200" cy="31908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BY"/>
            </a:defPPr>
            <a:lvl1pPr marL="0" algn="r" defTabSz="914400" rtl="0" eaLnBrk="1" latinLnBrk="0" hangingPunct="1">
              <a:lnSpc>
                <a:spcPct val="150000"/>
              </a:lnSpc>
              <a:defRPr sz="1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>
                <a:solidFill>
                  <a:schemeClr val="tx1"/>
                </a:solidFill>
              </a:rPr>
              <a:t> </a:t>
            </a:r>
            <a:r>
              <a:rPr lang="en-US">
                <a:solidFill>
                  <a:schemeClr val="tx1"/>
                </a:solidFill>
              </a:rPr>
              <a:t>EPAM.AI CONFERENCE</a:t>
            </a:r>
          </a:p>
          <a:p>
            <a:endParaRPr lang="ru-BY">
              <a:solidFill>
                <a:schemeClr val="tx1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961C30E-97FF-6D79-7798-F0AECAC30DA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7841" y="365125"/>
            <a:ext cx="1574222" cy="246565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1E40593-ED5E-A57A-EB95-C64EAD53811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8000" y="6451600"/>
            <a:ext cx="446750" cy="16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723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9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Source Sans Pro SemiBold" panose="020B0503030403020204" pitchFamily="34" charset="0"/>
          <a:ea typeface="Source Sans Pro SemiBold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E5F21C-AA4A-0D10-22E8-F2A00EF38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4">
            <a:extLst>
              <a:ext uri="{FF2B5EF4-FFF2-40B4-BE49-F238E27FC236}">
                <a16:creationId xmlns:a16="http://schemas.microsoft.com/office/drawing/2014/main" id="{F9D112B0-9691-56A1-1F03-5E2B1DC120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8850" y="2549216"/>
            <a:ext cx="4497648" cy="978729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3200" dirty="0">
                <a:latin typeface="Source Sans Pro SemiBold" panose="020B0503030403020204" pitchFamily="34" charset="0"/>
                <a:ea typeface="Source Sans Pro"/>
                <a:cs typeface="Calibri Light"/>
              </a:rPr>
              <a:t>The space cat </a:t>
            </a:r>
            <a:r>
              <a:rPr lang="en-US" sz="3200" b="1" dirty="0">
                <a:latin typeface="Source Sans Pro SemiBold" panose="020B0503030403020204" pitchFamily="34" charset="0"/>
                <a:ea typeface="Source Sans Pro"/>
                <a:cs typeface="Calibri Light"/>
              </a:rPr>
              <a:t>needs your help!</a:t>
            </a:r>
            <a:endParaRPr lang="en-GB" sz="3200" b="1" dirty="0">
              <a:latin typeface="Source Sans Pro SemiBold" panose="020B0503030403020204" pitchFamily="34" charset="0"/>
              <a:ea typeface="Source Sans Pro"/>
              <a:cs typeface="Arial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30AA65A-06CD-D421-6415-B055042F467D}"/>
              </a:ext>
            </a:extLst>
          </p:cNvPr>
          <p:cNvSpPr txBox="1">
            <a:spLocks/>
          </p:cNvSpPr>
          <p:nvPr/>
        </p:nvSpPr>
        <p:spPr>
          <a:xfrm>
            <a:off x="591414" y="3635956"/>
            <a:ext cx="4014040" cy="183742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Scan QR code to fill up space cat ship’s fuel tank and help it go further on its journey. </a:t>
            </a:r>
            <a:br>
              <a:rPr lang="en-US" dirty="0">
                <a:latin typeface="Source Sans Pro Light"/>
                <a:ea typeface="Source Sans Pro Light"/>
                <a:cs typeface="Calibri Light"/>
              </a:rPr>
            </a:br>
            <a:br>
              <a:rPr lang="en-US" dirty="0">
                <a:latin typeface="Source Sans Pro Light"/>
                <a:ea typeface="Source Sans Pro Light"/>
                <a:cs typeface="Calibri Light"/>
              </a:rPr>
            </a:b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The more you scan, the higher your chances of winning a special prize in Space Raffle. </a:t>
            </a:r>
            <a:endParaRPr lang="en-US" b="1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7C59A03-F264-CAE4-A6BE-D8DB8DDED884}"/>
              </a:ext>
            </a:extLst>
          </p:cNvPr>
          <p:cNvSpPr/>
          <p:nvPr/>
        </p:nvSpPr>
        <p:spPr>
          <a:xfrm>
            <a:off x="8113995" y="1830945"/>
            <a:ext cx="2932377" cy="3196109"/>
          </a:xfrm>
          <a:prstGeom prst="roundRect">
            <a:avLst>
              <a:gd name="adj" fmla="val 0"/>
            </a:avLst>
          </a:prstGeom>
          <a:solidFill>
            <a:srgbClr val="FFFFFF">
              <a:alpha val="34902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QR Code Here</a:t>
            </a:r>
            <a:endParaRPr lang="en-CZ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ADB2FEF-A5AE-E40E-D449-C3DB86012294}"/>
              </a:ext>
            </a:extLst>
          </p:cNvPr>
          <p:cNvGrpSpPr/>
          <p:nvPr/>
        </p:nvGrpSpPr>
        <p:grpSpPr>
          <a:xfrm>
            <a:off x="702326" y="1147556"/>
            <a:ext cx="1159029" cy="624541"/>
            <a:chOff x="5398946" y="427475"/>
            <a:chExt cx="1159029" cy="62454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8405CF3-217F-6C46-5B55-1AF195822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402307" y="427475"/>
              <a:ext cx="1155668" cy="624541"/>
            </a:xfrm>
            <a:prstGeom prst="rect">
              <a:avLst/>
            </a:prstGeom>
          </p:spPr>
        </p:pic>
        <p:sp>
          <p:nvSpPr>
            <p:cNvPr id="11" name="Up Arrow 10">
              <a:extLst>
                <a:ext uri="{FF2B5EF4-FFF2-40B4-BE49-F238E27FC236}">
                  <a16:creationId xmlns:a16="http://schemas.microsoft.com/office/drawing/2014/main" id="{DE2A73FD-38AB-3F10-CEAA-B221F03B32C6}"/>
                </a:ext>
              </a:extLst>
            </p:cNvPr>
            <p:cNvSpPr/>
            <p:nvPr/>
          </p:nvSpPr>
          <p:spPr>
            <a:xfrm rot="18217650">
              <a:off x="5734698" y="427021"/>
              <a:ext cx="86577" cy="758081"/>
            </a:xfrm>
            <a:prstGeom prst="upArrow">
              <a:avLst>
                <a:gd name="adj1" fmla="val 100000"/>
                <a:gd name="adj2" fmla="val 52642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/>
            </a:p>
          </p:txBody>
        </p:sp>
      </p:grpSp>
      <p:pic>
        <p:nvPicPr>
          <p:cNvPr id="12" name="Picture 11" descr="A cat wearing an astronaut suit pointing&#10;&#10;AI-generated content may be incorrect.">
            <a:extLst>
              <a:ext uri="{FF2B5EF4-FFF2-40B4-BE49-F238E27FC236}">
                <a16:creationId xmlns:a16="http://schemas.microsoft.com/office/drawing/2014/main" id="{EC3CB761-E4B4-6E18-57B6-19D100FDF2F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5007330" y="1634152"/>
            <a:ext cx="2793830" cy="4003607"/>
          </a:xfrm>
          <a:prstGeom prst="rect">
            <a:avLst/>
          </a:prstGeom>
        </p:spPr>
      </p:pic>
      <p:sp>
        <p:nvSpPr>
          <p:cNvPr id="2" name="Текст 4">
            <a:extLst>
              <a:ext uri="{FF2B5EF4-FFF2-40B4-BE49-F238E27FC236}">
                <a16:creationId xmlns:a16="http://schemas.microsoft.com/office/drawing/2014/main" id="{BADB40EA-223F-6155-D7F6-4C8AB62031FD}"/>
              </a:ext>
            </a:extLst>
          </p:cNvPr>
          <p:cNvSpPr txBox="1">
            <a:spLocks/>
          </p:cNvSpPr>
          <p:nvPr/>
        </p:nvSpPr>
        <p:spPr>
          <a:xfrm>
            <a:off x="578850" y="2071873"/>
            <a:ext cx="4026604" cy="369332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latin typeface="Source Sans Pro SemiBold"/>
                <a:ea typeface="Source Sans Pro SemiBold"/>
                <a:cs typeface="Calibri Light"/>
              </a:rPr>
              <a:t>Check in for this event, 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86506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378798"/>
            <a:ext cx="10972800" cy="748988"/>
          </a:xfrm>
          <a:prstGeom prst="rect">
            <a:avLst/>
          </a:prstGeom>
          <a:noFill/>
          <a:ln/>
        </p:spPr>
        <p:txBody>
          <a:bodyPr wrap="square" rtlCol="0" anchor="ctr">
            <a:spAutoFit/>
          </a:bodyPr>
          <a:lstStyle/>
          <a:p>
            <a:pPr algn="ctr"/>
            <a:r>
              <a:rPr lang="en-US" sz="4267" b="1" dirty="0">
                <a:solidFill>
                  <a:srgbClr val="000000"/>
                </a:solidFill>
                <a:latin typeface="Aptos" panose="020B0004020202020204" pitchFamily="34" charset="0"/>
              </a:rPr>
              <a:t>Instructions for Speakers</a:t>
            </a:r>
            <a:endParaRPr lang="en-US" sz="4267" dirty="0"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09600" y="1516106"/>
            <a:ext cx="10972800" cy="3825791"/>
          </a:xfrm>
          <a:prstGeom prst="rect">
            <a:avLst/>
          </a:prstGeom>
          <a:noFill/>
          <a:ln/>
        </p:spPr>
        <p:txBody>
          <a:bodyPr wrap="square" rtlCol="0" anchor="ctr">
            <a:spAutoFit/>
          </a:bodyPr>
          <a:lstStyle/>
          <a:p>
            <a:r>
              <a:rPr lang="en-US" sz="1733" b="1" dirty="0">
                <a:latin typeface="Aptos" panose="020B0004020202020204" pitchFamily="34" charset="0"/>
              </a:rPr>
              <a:t>Help us save the Space Cat, literally!</a:t>
            </a:r>
            <a:br>
              <a:rPr lang="en-US" sz="1733" dirty="0">
                <a:latin typeface="Aptos" panose="020B0004020202020204" pitchFamily="34" charset="0"/>
              </a:rPr>
            </a:br>
            <a:r>
              <a:rPr lang="en-US" sz="1733" dirty="0">
                <a:latin typeface="Aptos" panose="020B0004020202020204" pitchFamily="34" charset="0"/>
              </a:rPr>
              <a:t>Encourage participants to check in. It allows us </a:t>
            </a:r>
            <a:r>
              <a:rPr lang="en-US" sz="1733" b="1" dirty="0">
                <a:latin typeface="Aptos" panose="020B0004020202020204" pitchFamily="34" charset="0"/>
              </a:rPr>
              <a:t>track engagement in your talk </a:t>
            </a:r>
            <a:r>
              <a:rPr lang="en-US" sz="1733" dirty="0">
                <a:latin typeface="Aptos" panose="020B0004020202020204" pitchFamily="34" charset="0"/>
              </a:rPr>
              <a:t>and motivates them to explore more sessions.</a:t>
            </a:r>
          </a:p>
          <a:p>
            <a:br>
              <a:rPr lang="en-US" sz="1733" dirty="0">
                <a:solidFill>
                  <a:srgbClr val="000000"/>
                </a:solidFill>
                <a:latin typeface="Aptos" panose="020B0004020202020204" pitchFamily="34" charset="0"/>
              </a:rPr>
            </a:br>
            <a:r>
              <a:rPr lang="en-US" sz="1733" b="1" dirty="0">
                <a:latin typeface="Aptos" panose="020B0004020202020204" pitchFamily="34" charset="0"/>
              </a:rPr>
              <a:t>Place the QR slide where it grabs attention</a:t>
            </a:r>
            <a:r>
              <a:rPr lang="en-US" sz="1733" dirty="0">
                <a:latin typeface="Aptos" panose="020B0004020202020204" pitchFamily="34" charset="0"/>
              </a:rPr>
              <a:t>, use it once or multiple times, up to you! In any case, </a:t>
            </a:r>
            <a:r>
              <a:rPr lang="en-US" sz="1733" b="1" dirty="0">
                <a:latin typeface="Aptos" panose="020B0004020202020204" pitchFamily="34" charset="0"/>
              </a:rPr>
              <a:t>give people enough time to scan</a:t>
            </a:r>
            <a:r>
              <a:rPr lang="en-US" sz="1733" dirty="0">
                <a:latin typeface="Aptos" panose="020B0004020202020204" pitchFamily="34" charset="0"/>
              </a:rPr>
              <a:t>:</a:t>
            </a:r>
          </a:p>
          <a:p>
            <a:pPr marL="838179" lvl="1" indent="-228594">
              <a:buFont typeface="Arial" panose="020B0604020202020204" pitchFamily="34" charset="0"/>
              <a:buChar char="•"/>
            </a:pPr>
            <a:r>
              <a:rPr lang="en-US" sz="1733" b="1" dirty="0">
                <a:latin typeface="Aptos" panose="020B0004020202020204" pitchFamily="34" charset="0"/>
              </a:rPr>
              <a:t>Beginning:</a:t>
            </a:r>
            <a:r>
              <a:rPr lang="en-US" sz="1733" dirty="0">
                <a:latin typeface="Aptos" panose="020B0004020202020204" pitchFamily="34" charset="0"/>
              </a:rPr>
              <a:t> Great to show it here if you start early, as it gives EPAMers time to check in while they wait</a:t>
            </a:r>
          </a:p>
          <a:p>
            <a:pPr marL="838179" lvl="1" indent="-228594">
              <a:buFont typeface="Arial" panose="020B0604020202020204" pitchFamily="34" charset="0"/>
              <a:buChar char="•"/>
            </a:pPr>
            <a:r>
              <a:rPr lang="en-US" sz="1733" b="1" dirty="0">
                <a:latin typeface="Aptos" panose="020B0004020202020204" pitchFamily="34" charset="0"/>
              </a:rPr>
              <a:t>Middle:</a:t>
            </a:r>
            <a:r>
              <a:rPr lang="en-US" sz="1733" dirty="0">
                <a:latin typeface="Aptos" panose="020B0004020202020204" pitchFamily="34" charset="0"/>
              </a:rPr>
              <a:t> Surprise them with a quick break to re-capture their focus</a:t>
            </a:r>
          </a:p>
          <a:p>
            <a:pPr marL="838179" lvl="1" indent="-228594">
              <a:buFont typeface="Arial" panose="020B0604020202020204" pitchFamily="34" charset="0"/>
              <a:buChar char="•"/>
            </a:pPr>
            <a:r>
              <a:rPr lang="en-US" sz="1733" b="1" dirty="0">
                <a:latin typeface="Aptos" panose="020B0004020202020204" pitchFamily="34" charset="0"/>
              </a:rPr>
              <a:t>End: </a:t>
            </a:r>
            <a:r>
              <a:rPr lang="en-US" sz="1733" dirty="0">
                <a:latin typeface="Aptos" panose="020B0004020202020204" pitchFamily="34" charset="0"/>
              </a:rPr>
              <a:t>Show it before wrapping up, so they don’t disconnect too soon</a:t>
            </a:r>
          </a:p>
          <a:p>
            <a:endParaRPr lang="en-US" sz="1733" dirty="0">
              <a:latin typeface="Aptos" panose="020B0004020202020204" pitchFamily="34" charset="0"/>
            </a:endParaRPr>
          </a:p>
          <a:p>
            <a:r>
              <a:rPr lang="en-US" sz="1733" dirty="0">
                <a:solidFill>
                  <a:srgbClr val="000000"/>
                </a:solidFill>
                <a:latin typeface="Aptos" panose="020B0004020202020204" pitchFamily="34" charset="0"/>
              </a:rPr>
              <a:t>Whether you are presenting alone or with the help of moderators, </a:t>
            </a:r>
            <a:r>
              <a:rPr lang="en-US" sz="1733" b="1" dirty="0">
                <a:solidFill>
                  <a:srgbClr val="000000"/>
                </a:solidFill>
                <a:latin typeface="Aptos" panose="020B0004020202020204" pitchFamily="34" charset="0"/>
              </a:rPr>
              <a:t>consider adding the check-in link to the chat</a:t>
            </a:r>
            <a:r>
              <a:rPr lang="en-US" sz="1733" dirty="0">
                <a:solidFill>
                  <a:srgbClr val="000000"/>
                </a:solidFill>
                <a:latin typeface="Aptos" panose="020B0004020202020204" pitchFamily="34" charset="0"/>
              </a:rPr>
              <a:t>. See the next slide for more details.</a:t>
            </a:r>
          </a:p>
          <a:p>
            <a:endParaRPr lang="en-US" sz="1733" dirty="0">
              <a:latin typeface="Aptos" panose="020B0004020202020204" pitchFamily="34" charset="0"/>
            </a:endParaRPr>
          </a:p>
          <a:p>
            <a:r>
              <a:rPr lang="en-US" sz="1733" b="1" dirty="0">
                <a:solidFill>
                  <a:srgbClr val="000000"/>
                </a:solidFill>
                <a:latin typeface="Aptos" panose="020B0004020202020204" pitchFamily="34" charset="0"/>
              </a:rPr>
              <a:t>Thank you for your contribution! </a:t>
            </a:r>
            <a:r>
              <a:rPr lang="en-US" sz="1733" b="1" dirty="0">
                <a:latin typeface="Aptos" panose="020B0004020202020204" pitchFamily="34" charset="0"/>
              </a:rPr>
              <a:t>Meow! 🐾 </a:t>
            </a:r>
            <a:r>
              <a:rPr lang="en-US" sz="1733" dirty="0">
                <a:solidFill>
                  <a:srgbClr val="000000"/>
                </a:solidFill>
                <a:latin typeface="Aptos" panose="020B0004020202020204" pitchFamily="34" charset="0"/>
              </a:rPr>
              <a:t>🐱 </a:t>
            </a:r>
            <a:r>
              <a:rPr lang="en-US" sz="1733" b="1" dirty="0">
                <a:latin typeface="Aptos" panose="020B0004020202020204" pitchFamily="34" charset="0"/>
              </a:rPr>
              <a:t>🚀</a:t>
            </a:r>
            <a:endParaRPr lang="en-US" sz="1733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304800"/>
            <a:ext cx="109728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267" b="1" dirty="0">
                <a:solidFill>
                  <a:srgbClr val="000000"/>
                </a:solidFill>
                <a:latin typeface="Aptos" panose="020B0004020202020204" pitchFamily="34" charset="0"/>
              </a:rPr>
              <a:t>Chat Message for Attendees</a:t>
            </a:r>
            <a:endParaRPr lang="en-US" sz="4267" dirty="0"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09600" y="1219200"/>
            <a:ext cx="10972800" cy="609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133" dirty="0">
                <a:solidFill>
                  <a:srgbClr val="000000"/>
                </a:solidFill>
                <a:latin typeface="Aptos" panose="020B0004020202020204" pitchFamily="34" charset="0"/>
              </a:rPr>
              <a:t>Please post this message in your talk's Teams chat to promote check-in</a:t>
            </a:r>
            <a:endParaRPr lang="en-US" sz="2133" dirty="0">
              <a:latin typeface="Aptos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09600" y="2541815"/>
            <a:ext cx="7315200" cy="1774372"/>
          </a:xfrm>
          <a:prstGeom prst="rect">
            <a:avLst/>
          </a:prstGeom>
          <a:noFill/>
          <a:ln/>
        </p:spPr>
        <p:txBody>
          <a:bodyPr wrap="square" lIns="169333" tIns="169333" rIns="169333" bIns="169333" rtlCol="0" anchor="ctr"/>
          <a:lstStyle/>
          <a:p>
            <a:r>
              <a:rPr lang="en-US" sz="1600" dirty="0">
                <a:latin typeface="Aptos" panose="020B0004020202020204" pitchFamily="34" charset="0"/>
              </a:rPr>
              <a:t>Meow! Help Space Cat fuel her ship </a:t>
            </a:r>
            <a:r>
              <a:rPr lang="en-US" sz="1600" b="1" dirty="0">
                <a:latin typeface="Aptos" panose="020B0004020202020204" pitchFamily="34" charset="0"/>
              </a:rPr>
              <a:t>🐾 </a:t>
            </a:r>
            <a:r>
              <a:rPr lang="en-US" sz="1600" dirty="0">
                <a:solidFill>
                  <a:srgbClr val="000000"/>
                </a:solidFill>
                <a:latin typeface="Aptos" panose="020B0004020202020204" pitchFamily="34" charset="0"/>
              </a:rPr>
              <a:t>🐱 </a:t>
            </a:r>
            <a:r>
              <a:rPr lang="en-US" sz="1600" b="1" dirty="0">
                <a:latin typeface="Aptos" panose="020B0004020202020204" pitchFamily="34" charset="0"/>
              </a:rPr>
              <a:t>🚀</a:t>
            </a:r>
            <a:br>
              <a:rPr lang="en-US" sz="1600" b="1" dirty="0">
                <a:latin typeface="Aptos" panose="020B0004020202020204" pitchFamily="34" charset="0"/>
              </a:rPr>
            </a:br>
            <a:r>
              <a:rPr lang="en-US" sz="1600" b="1" dirty="0">
                <a:latin typeface="Aptos" panose="020B0004020202020204" pitchFamily="34" charset="0"/>
              </a:rPr>
              <a:t>Scan the QR code or click the link below </a:t>
            </a:r>
            <a:r>
              <a:rPr lang="en-US" sz="1600" dirty="0">
                <a:latin typeface="Aptos" panose="020B0004020202020204" pitchFamily="34" charset="0"/>
              </a:rPr>
              <a:t>to help her continue her AI journey!</a:t>
            </a:r>
            <a:br>
              <a:rPr lang="en-US" sz="1600" dirty="0">
                <a:latin typeface="Aptos" panose="020B0004020202020204" pitchFamily="34" charset="0"/>
              </a:rPr>
            </a:br>
            <a:r>
              <a:rPr lang="en-US" sz="1600" dirty="0">
                <a:latin typeface="Aptos" panose="020B0004020202020204" pitchFamily="34" charset="0"/>
              </a:rPr>
              <a:t>Every scan brings her closer to her destination and </a:t>
            </a:r>
            <a:r>
              <a:rPr lang="en-US" sz="1600" b="1" dirty="0">
                <a:latin typeface="Aptos" panose="020B0004020202020204" pitchFamily="34" charset="0"/>
              </a:rPr>
              <a:t>increases your chances of winning the Space Raffle prize.</a:t>
            </a:r>
            <a:br>
              <a:rPr lang="en-US" sz="1600" dirty="0">
                <a:latin typeface="Aptos" panose="020B0004020202020204" pitchFamily="34" charset="0"/>
              </a:rPr>
            </a:br>
            <a:endParaRPr lang="en-US" sz="1600" dirty="0">
              <a:latin typeface="Aptos" panose="020B00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ptos" panose="020B0004020202020204" pitchFamily="34" charset="0"/>
              </a:rPr>
              <a:t>Check-in here: &lt;copy link from tool&gt;</a:t>
            </a:r>
            <a:endParaRPr lang="en-US" sz="1600" dirty="0">
              <a:latin typeface="Aptos" panose="020B00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6ED47-6EAA-A7C6-5B94-C7536E55F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800" y="2541813"/>
            <a:ext cx="3667276" cy="20628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f19a31-b05c-482a-8298-0d264d1518ce" xsi:nil="true"/>
    <lcf76f155ced4ddcb4097134ff3c332f xmlns="5625fcde-ddca-405d-94a5-c055b15a9816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A8B344D7FD4F44958204429AA8D27B" ma:contentTypeVersion="12" ma:contentTypeDescription="Create a new document." ma:contentTypeScope="" ma:versionID="d1d0f1efaee8b0084634e9e043f138ea">
  <xsd:schema xmlns:xsd="http://www.w3.org/2001/XMLSchema" xmlns:xs="http://www.w3.org/2001/XMLSchema" xmlns:p="http://schemas.microsoft.com/office/2006/metadata/properties" xmlns:ns2="5625fcde-ddca-405d-94a5-c055b15a9816" xmlns:ns3="d5f19a31-b05c-482a-8298-0d264d1518ce" targetNamespace="http://schemas.microsoft.com/office/2006/metadata/properties" ma:root="true" ma:fieldsID="57c6b0d8ccf3773dc19bbb4351e1555f" ns2:_="" ns3:_="">
    <xsd:import namespace="5625fcde-ddca-405d-94a5-c055b15a9816"/>
    <xsd:import namespace="d5f19a31-b05c-482a-8298-0d264d1518c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25fcde-ddca-405d-94a5-c055b15a98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debda6a7-6b37-4000-ac6c-4fd0a96389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f19a31-b05c-482a-8298-0d264d1518ce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90db855-62fa-463a-b103-f2acc7928c3d}" ma:internalName="TaxCatchAll" ma:showField="CatchAllData" ma:web="d5f19a31-b05c-482a-8298-0d264d1518c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CF90A0-6806-4AB0-9C81-EAD8F963A98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47D138-7E61-4CD1-8333-CFB08E6024FD}">
  <ds:schemaRefs>
    <ds:schemaRef ds:uri="http://www.w3.org/XML/1998/namespace"/>
    <ds:schemaRef ds:uri="http://schemas.microsoft.com/office/2006/metadata/properties"/>
    <ds:schemaRef ds:uri="http://schemas.microsoft.com/office/2006/documentManagement/types"/>
    <ds:schemaRef ds:uri="5625fcde-ddca-405d-94a5-c055b15a9816"/>
    <ds:schemaRef ds:uri="http://schemas.openxmlformats.org/package/2006/metadata/core-properties"/>
    <ds:schemaRef ds:uri="http://purl.org/dc/terms/"/>
    <ds:schemaRef ds:uri="d5f19a31-b05c-482a-8298-0d264d1518ce"/>
    <ds:schemaRef ds:uri="http://purl.org/dc/elements/1.1/"/>
    <ds:schemaRef ds:uri="http://schemas.microsoft.com/office/infopath/2007/PartnerControl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EBBF2B1-7219-43BA-87C0-1A7CCA9A656E}">
  <ds:schemaRefs>
    <ds:schemaRef ds:uri="5625fcde-ddca-405d-94a5-c055b15a9816"/>
    <ds:schemaRef ds:uri="d5f19a31-b05c-482a-8298-0d264d1518c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290</Words>
  <Application>Microsoft Macintosh PowerPoint</Application>
  <PresentationFormat>Widescreen</PresentationFormat>
  <Paragraphs>21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Aptos</vt:lpstr>
      <vt:lpstr>Arial</vt:lpstr>
      <vt:lpstr>Human Sans</vt:lpstr>
      <vt:lpstr>Source Sans Pro</vt:lpstr>
      <vt:lpstr>Source Sans Pro Light</vt:lpstr>
      <vt:lpstr>Source Sans Pro SemiBold</vt:lpstr>
      <vt:lpstr>Тема 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Olga Stralets</dc:creator>
  <cp:lastModifiedBy>Aleksey Didik</cp:lastModifiedBy>
  <cp:revision>12</cp:revision>
  <dcterms:created xsi:type="dcterms:W3CDTF">2025-06-27T12:06:40Z</dcterms:created>
  <dcterms:modified xsi:type="dcterms:W3CDTF">2025-09-07T01:13:22Z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0x01010016A8B344D7FD4F44958204429AA8D27B</vt:lpwstr>
  </property>
  <property fmtid="{D5CDD505-2E9C-101B-9397-08002B2CF9AE}" pid="3" name="MediaServiceImageTags">
    <vt:lpwstr/>
  </property>
  <property fmtid="{D5CDD505-2E9C-101B-9397-08002B2CF9AE}" pid="4" name="MSIP_Label_2a535040-0af2-483f-adc3-a132c21e3e2b_Enabled">
    <vt:lpwstr>true</vt:lpwstr>
  </property>
  <property fmtid="{D5CDD505-2E9C-101B-9397-08002B2CF9AE}" pid="5" name="MSIP_Label_2a535040-0af2-483f-adc3-a132c21e3e2b_SetDate">
    <vt:lpwstr>2025-09-01T17:30:19Z</vt:lpwstr>
  </property>
  <property fmtid="{D5CDD505-2E9C-101B-9397-08002B2CF9AE}" pid="6" name="MSIP_Label_2a535040-0af2-483f-adc3-a132c21e3e2b_Method">
    <vt:lpwstr>Privileged</vt:lpwstr>
  </property>
  <property fmtid="{D5CDD505-2E9C-101B-9397-08002B2CF9AE}" pid="7" name="MSIP_Label_2a535040-0af2-483f-adc3-a132c21e3e2b_Name">
    <vt:lpwstr>EPAM_Confidential</vt:lpwstr>
  </property>
  <property fmtid="{D5CDD505-2E9C-101B-9397-08002B2CF9AE}" pid="8" name="MSIP_Label_2a535040-0af2-483f-adc3-a132c21e3e2b_SiteId">
    <vt:lpwstr>b41b72d0-4e9f-4c26-8a69-f949f367c91d</vt:lpwstr>
  </property>
  <property fmtid="{D5CDD505-2E9C-101B-9397-08002B2CF9AE}" pid="9" name="MSIP_Label_2a535040-0af2-483f-adc3-a132c21e3e2b_ActionId">
    <vt:lpwstr>e1c35a69-bcc4-4029-8269-a19a5193b1af</vt:lpwstr>
  </property>
  <property fmtid="{D5CDD505-2E9C-101B-9397-08002B2CF9AE}" pid="10" name="MSIP_Label_2a535040-0af2-483f-adc3-a132c21e3e2b_ContentBits">
    <vt:lpwstr>0</vt:lpwstr>
  </property>
  <property fmtid="{D5CDD505-2E9C-101B-9397-08002B2CF9AE}" pid="11" name="MSIP_Label_2a535040-0af2-483f-adc3-a132c21e3e2b_Tag">
    <vt:lpwstr>50, 0, 1, 1</vt:lpwstr>
  </property>
</Properties>
</file>

<file path=docProps/thumbnail.jpeg>
</file>